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DBDE-FDE4-44FA-8842-D33DE64A4480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1538-FA09-46F7-A009-06902F4D7CB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DBDE-FDE4-44FA-8842-D33DE64A4480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1538-FA09-46F7-A009-06902F4D7CB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DBDE-FDE4-44FA-8842-D33DE64A4480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1538-FA09-46F7-A009-06902F4D7CB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DBDE-FDE4-44FA-8842-D33DE64A4480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1538-FA09-46F7-A009-06902F4D7CB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DBDE-FDE4-44FA-8842-D33DE64A4480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1538-FA09-46F7-A009-06902F4D7CB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DBDE-FDE4-44FA-8842-D33DE64A4480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1538-FA09-46F7-A009-06902F4D7CB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DBDE-FDE4-44FA-8842-D33DE64A4480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1538-FA09-46F7-A009-06902F4D7CB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DBDE-FDE4-44FA-8842-D33DE64A4480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1538-FA09-46F7-A009-06902F4D7CB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DBDE-FDE4-44FA-8842-D33DE64A4480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1538-FA09-46F7-A009-06902F4D7CB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DBDE-FDE4-44FA-8842-D33DE64A4480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1538-FA09-46F7-A009-06902F4D7CB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DBDE-FDE4-44FA-8842-D33DE64A4480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1538-FA09-46F7-A009-06902F4D7CB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0DBDE-FDE4-44FA-8842-D33DE64A4480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31538-FA09-46F7-A009-06902F4D7CB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928693"/>
          </a:xfrm>
        </p:spPr>
        <p:txBody>
          <a:bodyPr>
            <a:normAutofit fontScale="90000"/>
          </a:bodyPr>
          <a:lstStyle/>
          <a:p>
            <a:pPr lvl="0"/>
            <a:r>
              <a:rPr lang="ar-IQ" sz="2800" b="1" dirty="0" smtClean="0"/>
              <a:t/>
            </a:r>
            <a:br>
              <a:rPr lang="ar-IQ" sz="2800" b="1" dirty="0" smtClean="0"/>
            </a:br>
            <a:r>
              <a:rPr lang="ar-SA" sz="2800" b="1" dirty="0" smtClean="0"/>
              <a:t>الاستفتاء </a:t>
            </a:r>
            <a:r>
              <a:rPr lang="ar-SA" sz="2800" b="1" dirty="0"/>
              <a:t>(الاستبيان).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ar-SA" sz="2800" b="1" dirty="0"/>
              <a:t>أولا : مفهوم  الاستفتاء(الاستبيان): </a:t>
            </a:r>
            <a:r>
              <a:rPr lang="en-US" sz="2800" dirty="0"/>
              <a:t/>
            </a:r>
            <a:br>
              <a:rPr lang="en-US" sz="2800" dirty="0"/>
            </a:br>
            <a:endParaRPr lang="ar-IQ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7858180" cy="442915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ar-SA" dirty="0">
                <a:solidFill>
                  <a:schemeClr val="tx1"/>
                </a:solidFill>
              </a:rPr>
              <a:t>وهي احد الوسائل لجمع المعلومات عن مشكلة البحث ،والذي يكون على شكل أسئلة مختارة لكي يجيب عليها العينة 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SA" dirty="0">
                <a:solidFill>
                  <a:schemeClr val="tx1"/>
                </a:solidFill>
              </a:rPr>
              <a:t>وفي بعض الأحيان يطلق على الاستبيان الاستفتاء ويرى وجيه محجوب</a:t>
            </a:r>
            <a:r>
              <a:rPr lang="ar-SA" baseline="30000" dirty="0">
                <a:solidFill>
                  <a:schemeClr val="tx1"/>
                </a:solidFill>
                <a:hlinkClick r:id=""/>
              </a:rPr>
              <a:t>(1)</a:t>
            </a:r>
            <a:r>
              <a:rPr lang="ar-SA" dirty="0">
                <a:solidFill>
                  <a:schemeClr val="tx1"/>
                </a:solidFill>
              </a:rPr>
              <a:t> الاستبيان هو (مجموعة من الأسئلة في موضوع ما توجه إلى عدد من الناس لاستطلاع أرائهم والحصول على معلومات تخدم الباحث في حل مشكلته).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SA" dirty="0">
                <a:solidFill>
                  <a:schemeClr val="tx1"/>
                </a:solidFill>
              </a:rPr>
              <a:t>وتثبت أسئلة الاستبيان في استمارة خاصة يطلق عليها استمارة الاستبيان.وترسل تلك الاستمارة إما باليد أو بالبريد أو بطريقة أخرى إلى مجموعة من الأفراد أو المؤسسات الذين اختارهم الباحث كعينة لبحثه ، إما عدد الأسئلة فتكون وفق طبيعة موضوع البحث وحجم المعلومات التي يطلب جمعها.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SA" b="1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SA" baseline="30000" dirty="0">
                <a:solidFill>
                  <a:schemeClr val="tx1"/>
                </a:solidFill>
                <a:hlinkClick r:id=""/>
              </a:rPr>
              <a:t>(1)</a:t>
            </a:r>
            <a:r>
              <a:rPr lang="ar-SA" dirty="0">
                <a:solidFill>
                  <a:schemeClr val="tx1"/>
                </a:solidFill>
              </a:rPr>
              <a:t> </a:t>
            </a:r>
            <a:r>
              <a:rPr lang="ar-IQ" dirty="0">
                <a:solidFill>
                  <a:schemeClr val="tx1"/>
                </a:solidFill>
              </a:rPr>
              <a:t>وجيه محجوب .مصدر سبق ذكره ،1993.ص187.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0000" lnSpcReduction="20000"/>
          </a:bodyPr>
          <a:lstStyle/>
          <a:p>
            <a:r>
              <a:rPr lang="ar-SA" b="1" dirty="0"/>
              <a:t>ثانيا : أنواع الاستبيان</a:t>
            </a:r>
            <a:endParaRPr lang="en-US" dirty="0"/>
          </a:p>
          <a:p>
            <a:pPr lvl="0"/>
            <a:r>
              <a:rPr lang="ar-SA" b="1" dirty="0"/>
              <a:t>الاستبيان المقيد .</a:t>
            </a:r>
            <a:endParaRPr lang="en-US" dirty="0"/>
          </a:p>
          <a:p>
            <a:r>
              <a:rPr lang="ar-SA" dirty="0"/>
              <a:t>وهنا يتم الحصول على الإجابة من إجابتين أو أكثر ، أو ترتيب مجموعة من العبارات وفقا لأهميتها.</a:t>
            </a:r>
            <a:endParaRPr lang="en-US" dirty="0"/>
          </a:p>
          <a:p>
            <a:r>
              <a:rPr lang="ar-SA" dirty="0"/>
              <a:t>مثلا:</a:t>
            </a:r>
            <a:endParaRPr lang="en-US" dirty="0"/>
          </a:p>
          <a:p>
            <a:pPr lvl="0"/>
            <a:r>
              <a:rPr lang="ar-SA" dirty="0"/>
              <a:t>هل تمارس الرياضة كل يوم ؟    نعم         لا</a:t>
            </a:r>
            <a:endParaRPr lang="en-US" dirty="0"/>
          </a:p>
          <a:p>
            <a:r>
              <a:rPr lang="ar-SA" dirty="0"/>
              <a:t>مثال أخر (رتب العبارات الآتية حسب الأهمية)</a:t>
            </a:r>
            <a:endParaRPr lang="en-US" dirty="0"/>
          </a:p>
          <a:p>
            <a:pPr lvl="0"/>
            <a:r>
              <a:rPr lang="ar-SA" dirty="0"/>
              <a:t>تحتاج لعبة كرة السلة لصفة السرعة.                (   )</a:t>
            </a:r>
            <a:endParaRPr lang="en-US" dirty="0"/>
          </a:p>
          <a:p>
            <a:pPr lvl="0"/>
            <a:r>
              <a:rPr lang="ar-SA" dirty="0"/>
              <a:t>تحتاج لعبة كرة السلة لصفة القوة المميزة بالسرعة.   (   )</a:t>
            </a:r>
            <a:endParaRPr lang="en-US" dirty="0"/>
          </a:p>
          <a:p>
            <a:pPr lvl="0"/>
            <a:r>
              <a:rPr lang="ar-SA" dirty="0"/>
              <a:t>تحتاج لعبة كرة السلة لصفة المرونة.                (   )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b="1" dirty="0"/>
              <a:t>ومن عيوب الاستفتاء المقيد :</a:t>
            </a:r>
            <a:endParaRPr lang="en-US" dirty="0"/>
          </a:p>
          <a:p>
            <a:pPr lvl="0"/>
            <a:r>
              <a:rPr lang="ar-SA" dirty="0"/>
              <a:t>هو عدم القدرة على التحقق من دوافع المبحوثين .</a:t>
            </a:r>
            <a:endParaRPr lang="en-US" dirty="0"/>
          </a:p>
          <a:p>
            <a:pPr lvl="0"/>
            <a:r>
              <a:rPr lang="ar-SA" dirty="0"/>
              <a:t>يتخذ المبحوث موقفا من موضوع ما لم يكن قد تبلور رأيهم فيه بعد 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ويمكن </a:t>
            </a:r>
            <a:r>
              <a:rPr lang="ar-SA" b="1" dirty="0"/>
              <a:t>المعالجة</a:t>
            </a:r>
            <a:r>
              <a:rPr lang="ar-SA" dirty="0"/>
              <a:t> لهذه العيوب والحصول على الإجابة الصادقة من خلال إضافة إجابة ثالثة مثلا : (    نعم    /  إلى حد ما    /   لا   )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ar-SA" b="1" dirty="0"/>
              <a:t>الاستبيان المفتوح.</a:t>
            </a:r>
            <a:endParaRPr lang="en-US" dirty="0"/>
          </a:p>
          <a:p>
            <a:r>
              <a:rPr lang="ar-SA" dirty="0"/>
              <a:t>وهنا تكون الإجابة بحرية تامة على الأسئلة ، وتساعد في كشف دوافعهم واتجاهاتهم .</a:t>
            </a:r>
            <a:endParaRPr lang="en-US" dirty="0"/>
          </a:p>
          <a:p>
            <a:r>
              <a:rPr lang="ar-SA" dirty="0"/>
              <a:t>مثال على هذا لاستبيان:</a:t>
            </a:r>
            <a:endParaRPr lang="en-US" dirty="0"/>
          </a:p>
          <a:p>
            <a:pPr lvl="0"/>
            <a:r>
              <a:rPr lang="ar-SA" dirty="0"/>
              <a:t>ما هي أسباب عزوفك عن ممارسة الرياضة</a:t>
            </a:r>
            <a:r>
              <a:rPr lang="ar-SA" dirty="0" smtClean="0"/>
              <a:t>.</a:t>
            </a:r>
            <a:endParaRPr lang="en-US" dirty="0"/>
          </a:p>
          <a:p>
            <a:r>
              <a:rPr lang="ar-SA" b="1" dirty="0"/>
              <a:t>ومن عيوب هذا لاستبيان :</a:t>
            </a:r>
            <a:endParaRPr lang="en-US" dirty="0"/>
          </a:p>
          <a:p>
            <a:pPr lvl="0"/>
            <a:r>
              <a:rPr lang="ar-SA" dirty="0"/>
              <a:t>قد يحذف المبحوث بدون قصد معلومات هامة.</a:t>
            </a:r>
            <a:endParaRPr lang="en-US" dirty="0"/>
          </a:p>
          <a:p>
            <a:pPr lvl="0"/>
            <a:r>
              <a:rPr lang="ar-SA" dirty="0"/>
              <a:t>قد يفشل المبحوث في تدوين تفاصيل كافية نتيجة عدم توجيه تفكيره.</a:t>
            </a:r>
            <a:endParaRPr lang="en-US" dirty="0"/>
          </a:p>
          <a:p>
            <a:pPr lvl="0"/>
            <a:r>
              <a:rPr lang="ar-SA" dirty="0"/>
              <a:t>ربما تأتي الإجابات بصورة متنوعة وواسعة مما يشكل صعوبة كبيرة في عملية تصنيفها وتبويبها.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ar-SA" b="1" dirty="0"/>
              <a:t>الاستبيان المختلط (المقيد المفتوح)</a:t>
            </a:r>
            <a:endParaRPr lang="en-US" dirty="0"/>
          </a:p>
          <a:p>
            <a:r>
              <a:rPr lang="ar-SA" dirty="0"/>
              <a:t>وهذا النوع من الاستبيان تكون الإجابة عليه مرتين الأولى مقيد والثاني مفتوح.</a:t>
            </a:r>
            <a:endParaRPr lang="en-US" dirty="0"/>
          </a:p>
          <a:p>
            <a:r>
              <a:rPr lang="ar-SA" dirty="0"/>
              <a:t>مثلا:</a:t>
            </a:r>
            <a:endParaRPr lang="en-US" dirty="0"/>
          </a:p>
          <a:p>
            <a:pPr lvl="0"/>
            <a:r>
              <a:rPr lang="ar-SA" dirty="0"/>
              <a:t>هل ممارستك للرياضة تؤثر على عملك ؟   نعم         لا</a:t>
            </a:r>
            <a:endParaRPr lang="en-US" dirty="0"/>
          </a:p>
          <a:p>
            <a:pPr lvl="0"/>
            <a:r>
              <a:rPr lang="ar-SA" dirty="0"/>
              <a:t>إذا كانت الإجابة بنعم ؟ ما هي الحلول من وجهة نظرك؟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pPr lvl="0"/>
            <a:r>
              <a:rPr lang="ar-SA" b="1" dirty="0"/>
              <a:t>الاستبيان المصور:</a:t>
            </a:r>
            <a:endParaRPr lang="en-US" dirty="0"/>
          </a:p>
          <a:p>
            <a:r>
              <a:rPr lang="ar-SA" dirty="0"/>
              <a:t>ويكون هذا النوع من الاستبيان على نوعين هما :</a:t>
            </a:r>
            <a:endParaRPr lang="en-US" dirty="0"/>
          </a:p>
          <a:p>
            <a:pPr lvl="0"/>
            <a:r>
              <a:rPr lang="ar-SA" dirty="0"/>
              <a:t>يقدم الباحث بعض الصور والرسوم بدلا من السؤال . وهذا النوع مناسب للأطفال والذين لا يجيدون القراءة والكتابة، وتكون الإجابة شفهيا ، ويسجل الإجابة الباحث .</a:t>
            </a:r>
            <a:endParaRPr lang="en-US" dirty="0"/>
          </a:p>
          <a:p>
            <a:pPr lvl="0"/>
            <a:r>
              <a:rPr lang="ar-SA" dirty="0"/>
              <a:t>وهو أن المجيب يكتب كل ما يفكر عن الصورة المعروضة له ولهذه الطريقة إبداعات وخيال وتصور ، ويستعمل هذا النوع للفئات المتعلمة.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10000"/>
          </a:bodyPr>
          <a:lstStyle/>
          <a:p>
            <a:r>
              <a:rPr lang="ar-SA" b="1" dirty="0"/>
              <a:t>ثالثا : خطوات تصميم استمارة الاستبيان:</a:t>
            </a:r>
            <a:endParaRPr lang="en-US" dirty="0"/>
          </a:p>
          <a:p>
            <a:pPr lvl="0"/>
            <a:r>
              <a:rPr lang="ar-SA" b="1" dirty="0"/>
              <a:t>تحديد المعلومات المطلوب للبحث.</a:t>
            </a:r>
            <a:endParaRPr lang="en-US" dirty="0"/>
          </a:p>
          <a:p>
            <a:r>
              <a:rPr lang="ar-SA" dirty="0"/>
              <a:t>وهنا يتم بناء الاستمارة وفق أهداف البحث ، أو الأهداف ألفرعيه له ، مع تحديد المجالات أو المحاور الرئيسية التي يشتمل عليها البحث ، ثم يتم وضع الأسئلة الخاصة بكل مجال من هذه المجالات .</a:t>
            </a:r>
            <a:endParaRPr lang="en-US" dirty="0"/>
          </a:p>
          <a:p>
            <a:r>
              <a:rPr lang="ar-SA" dirty="0"/>
              <a:t>وعند وضع الأسئلة يجب على الباحث أن يراعي عدد الأسئلة في كل مجال مع الأهمية النسبية له ، ولي من الضروري أن يكون عدد الأسئلة متساوية في جميع المجالات.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pPr lvl="0"/>
            <a:r>
              <a:rPr lang="ar-SA" b="1" dirty="0"/>
              <a:t>تحديد شكل الأسئلة.</a:t>
            </a:r>
            <a:endParaRPr lang="en-US" dirty="0"/>
          </a:p>
          <a:p>
            <a:r>
              <a:rPr lang="ar-SA" dirty="0"/>
              <a:t>وهنا يمكن للباحث أن يصمم الاستمارة في وفق أنواع الاستبيان السابق (المقيد ) أو (المفتوح) أو ( المختلط) أو(المصور) .على أن تكون حسب أهداف البحث ووفق شروط كل نوع من الأنواع السابقة.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ar-SA" b="1" dirty="0"/>
              <a:t>تحديد صياغة الأسئلة.</a:t>
            </a:r>
            <a:endParaRPr lang="en-US" dirty="0"/>
          </a:p>
          <a:p>
            <a:r>
              <a:rPr lang="ar-SA" dirty="0"/>
              <a:t>هناك شروط مهمة في صياغة الأسئلة منها:</a:t>
            </a:r>
            <a:endParaRPr lang="en-US" dirty="0"/>
          </a:p>
          <a:p>
            <a:pPr lvl="0"/>
            <a:r>
              <a:rPr lang="ar-SA" dirty="0"/>
              <a:t>أن تكون الأسئلة بأسلوب سهل وبسيط ، ومناسبة للمبحوث .</a:t>
            </a:r>
            <a:endParaRPr lang="en-US" dirty="0"/>
          </a:p>
          <a:p>
            <a:pPr lvl="0"/>
            <a:r>
              <a:rPr lang="ar-SA" dirty="0"/>
              <a:t>أن لا توحي الأسئلة على مفاهيم محرجة وشخصية.</a:t>
            </a:r>
            <a:endParaRPr lang="en-US" dirty="0"/>
          </a:p>
          <a:p>
            <a:pPr lvl="0"/>
            <a:r>
              <a:rPr lang="ar-SA" dirty="0"/>
              <a:t>أن تكون قابلة </a:t>
            </a:r>
            <a:r>
              <a:rPr lang="ar-SA" dirty="0" err="1"/>
              <a:t>للتاؤيل</a:t>
            </a:r>
            <a:r>
              <a:rPr lang="ar-SA" dirty="0"/>
              <a:t>.</a:t>
            </a:r>
            <a:endParaRPr lang="en-US" dirty="0"/>
          </a:p>
          <a:p>
            <a:pPr lvl="0"/>
            <a:r>
              <a:rPr lang="ar-SA" dirty="0"/>
              <a:t>أن تكون الكلمات في الأسئلة غير معقدة.</a:t>
            </a:r>
            <a:endParaRPr lang="en-US" dirty="0"/>
          </a:p>
          <a:p>
            <a:pPr lvl="0"/>
            <a:r>
              <a:rPr lang="ar-SA" dirty="0"/>
              <a:t>أن تكون الأسئلة قابلة للقياس وليس أسئلة كيفية.</a:t>
            </a:r>
            <a:endParaRPr lang="en-US" dirty="0"/>
          </a:p>
          <a:p>
            <a:pPr lvl="0"/>
            <a:r>
              <a:rPr lang="ar-SA" dirty="0"/>
              <a:t>الابتعاد عن الأسئلة المزدوجة أي تحتوي سؤالين في نفس السؤال الواحد.</a:t>
            </a:r>
            <a:endParaRPr lang="en-US" dirty="0"/>
          </a:p>
          <a:p>
            <a:pPr lvl="0"/>
            <a:r>
              <a:rPr lang="ar-SA" dirty="0"/>
              <a:t>يجب أن لأتكون مرهقة للمبحوث وتتطلب تفكيرا عميقا.</a:t>
            </a:r>
            <a:endParaRPr lang="en-US" dirty="0"/>
          </a:p>
          <a:p>
            <a:pPr lvl="0"/>
            <a:r>
              <a:rPr lang="ar-SA" dirty="0"/>
              <a:t>يجب صياغة الأسئلة بأكثر من صياغة واحدة للتأكد من صدق إجابة المبحوث.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ar-SA" b="1" dirty="0"/>
              <a:t>تحديد ترتيب الأسئلة.</a:t>
            </a:r>
            <a:endParaRPr lang="en-US" dirty="0"/>
          </a:p>
          <a:p>
            <a:r>
              <a:rPr lang="ar-SA" dirty="0"/>
              <a:t>ترتب الأسئلة من السهل (البسيط) إلى الصعب لكي تساعد على إثارة اهتمام المبحوثين وتشجيعهم على الإجابة عليها .</a:t>
            </a:r>
            <a:endParaRPr lang="en-US" dirty="0"/>
          </a:p>
          <a:p>
            <a:r>
              <a:rPr lang="ar-SA" dirty="0"/>
              <a:t>وإذا كانت الاستمارة تشمل على عدة محاور فيجب أن توضع لها عناوين فرعية ، ويجب أعطاء الأسئلة أرقاما مسلسلة حتى يمكن الاستدلال على أي منها بسهولة. 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pPr lvl="0"/>
            <a:r>
              <a:rPr lang="ar-SA" b="1" dirty="0"/>
              <a:t>اختبار الاستمارة:</a:t>
            </a:r>
            <a:endParaRPr lang="en-US" dirty="0"/>
          </a:p>
          <a:p>
            <a:r>
              <a:rPr lang="ar-SA" dirty="0"/>
              <a:t>بعد الانتهاء من أعداد استمارة الاستبيان ، يتم اختبار الاستمارة في تجربة استطلاعية على عينة من مجتمع البحث ، لغرض معرفة مدى مناسبتها لعينة البحث من حيث المضمون وتحقيق أهداف البحث ، ومعرفة هل الأسئلة مناسبة لعينة البحث أم لا .إضافة إلى معرفة الزمن الذي يستغرقه المبحوث في الإجابة على الأسئلة.</a:t>
            </a:r>
            <a:endParaRPr lang="en-US" dirty="0"/>
          </a:p>
          <a:p>
            <a:r>
              <a:rPr lang="ar-SA" dirty="0"/>
              <a:t> </a:t>
            </a:r>
            <a:endParaRPr lang="en-US" dirty="0"/>
          </a:p>
          <a:p>
            <a:pPr lvl="0"/>
            <a:r>
              <a:rPr lang="ar-SA" b="1" dirty="0"/>
              <a:t>أعداد الاستمارة في صورتها النهائية.</a:t>
            </a:r>
            <a:endParaRPr lang="en-US" dirty="0"/>
          </a:p>
          <a:p>
            <a:r>
              <a:rPr lang="ar-SA" dirty="0"/>
              <a:t>بعد التأكد من صلاحية الاستمارة يجب أعدادها بشكل جيد وفق ما يلي:</a:t>
            </a:r>
            <a:endParaRPr lang="en-US" dirty="0"/>
          </a:p>
          <a:p>
            <a:pPr lvl="0"/>
            <a:r>
              <a:rPr lang="ar-SA" dirty="0"/>
              <a:t>يجب أن تكون حجم الاستمارة مناسبا .</a:t>
            </a:r>
            <a:endParaRPr lang="en-US" dirty="0"/>
          </a:p>
          <a:p>
            <a:pPr lvl="0"/>
            <a:r>
              <a:rPr lang="ar-SA" dirty="0"/>
              <a:t> يجب أن تكون طباعة الأسئلة على وجه واحد فقط حتى يسهل قراءتها.</a:t>
            </a:r>
            <a:endParaRPr lang="en-US" dirty="0"/>
          </a:p>
          <a:p>
            <a:pPr lvl="0"/>
            <a:r>
              <a:rPr lang="ar-SA" dirty="0"/>
              <a:t>وضع مجال مناسبة إمام كل سؤال للإجابة عليه.</a:t>
            </a:r>
            <a:endParaRPr lang="en-US" dirty="0"/>
          </a:p>
          <a:p>
            <a:pPr lvl="0"/>
            <a:r>
              <a:rPr lang="ar-SA" dirty="0"/>
              <a:t>أعطاء أرقام مسلسلة للأسئلة .</a:t>
            </a:r>
            <a:endParaRPr lang="en-US" dirty="0"/>
          </a:p>
          <a:p>
            <a:pPr lvl="0"/>
            <a:r>
              <a:rPr lang="ar-SA" dirty="0"/>
              <a:t>أعطاء صفحة خاصة للمبحوث لكتابة بيانات خاصة </a:t>
            </a:r>
            <a:r>
              <a:rPr lang="ar-SA" dirty="0" err="1"/>
              <a:t>به</a:t>
            </a:r>
            <a:r>
              <a:rPr lang="ar-SA" dirty="0"/>
              <a:t> (البيانات الشخصية).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62500" lnSpcReduction="20000"/>
          </a:bodyPr>
          <a:lstStyle/>
          <a:p>
            <a:r>
              <a:rPr lang="ar-SA" b="1" dirty="0"/>
              <a:t>رابعا : مزايا الاستبيان:</a:t>
            </a:r>
            <a:endParaRPr lang="en-US" dirty="0"/>
          </a:p>
          <a:p>
            <a:pPr lvl="0"/>
            <a:r>
              <a:rPr lang="ar-SA" dirty="0"/>
              <a:t>يوفر الوقت والجهد .</a:t>
            </a:r>
            <a:endParaRPr lang="en-US" dirty="0"/>
          </a:p>
          <a:p>
            <a:pPr lvl="0"/>
            <a:r>
              <a:rPr lang="ar-SA" dirty="0"/>
              <a:t>يستخدم مع الأفراد المنتشرين في أماكن متفرقة لأنه يمكن إرساله بالبريد.</a:t>
            </a:r>
            <a:endParaRPr lang="en-US" dirty="0"/>
          </a:p>
          <a:p>
            <a:pPr lvl="0"/>
            <a:r>
              <a:rPr lang="ar-SA" dirty="0"/>
              <a:t>يساعد المبحوث في الإجابة بحرية دون التقيد بوقت معين.</a:t>
            </a:r>
            <a:endParaRPr lang="en-US" dirty="0"/>
          </a:p>
          <a:p>
            <a:pPr lvl="0"/>
            <a:r>
              <a:rPr lang="ar-SA" dirty="0"/>
              <a:t>يساعد على الإجابة بحرية تامة وخصوصا في الأسئلة المحرجة والخاصة لأنه يبدي برأيه عن طريق الاستبيان دون خوف ، وفي بعض أنواع الاستبيان لا يطلب من المبحوث كتابة اسمه.</a:t>
            </a:r>
            <a:endParaRPr lang="en-US" dirty="0"/>
          </a:p>
          <a:p>
            <a:pPr lvl="0"/>
            <a:r>
              <a:rPr lang="ar-SA" dirty="0"/>
              <a:t>لا يحتاج إلى كادر مساعد كبير في التوزيع وجمع الاستمارات.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b="1" dirty="0"/>
              <a:t>خامسا : عيوب الاستبيان:</a:t>
            </a:r>
            <a:endParaRPr lang="en-US" dirty="0"/>
          </a:p>
          <a:p>
            <a:pPr lvl="0"/>
            <a:r>
              <a:rPr lang="ar-SA" dirty="0"/>
              <a:t>عندما يكون على شكل أسئلة كتابية فأنة لا يصلح مع الذين لا يجدون القراءة والكتابة.</a:t>
            </a:r>
            <a:endParaRPr lang="en-US" dirty="0"/>
          </a:p>
          <a:p>
            <a:pPr lvl="0"/>
            <a:r>
              <a:rPr lang="ar-SA" dirty="0"/>
              <a:t>في بعض الأحيان تكون الأسئلة صعبة وتتطلب شرح وتوضيح فإذا أرسل بالبريد فلن يتمكن المبحوث من فهمها بالشكل الصحيح.</a:t>
            </a:r>
            <a:endParaRPr lang="en-US" dirty="0"/>
          </a:p>
          <a:p>
            <a:pPr lvl="0"/>
            <a:r>
              <a:rPr lang="ar-SA" dirty="0"/>
              <a:t> قد يكون عدد الأسئلة كبيرة جدا مما يؤدي إلى ملل المبحوثين وعدم تجاوبهم مع الاستمارة.</a:t>
            </a:r>
            <a:endParaRPr lang="en-US" dirty="0"/>
          </a:p>
          <a:p>
            <a:pPr lvl="0"/>
            <a:r>
              <a:rPr lang="ar-SA" dirty="0"/>
              <a:t>صعوبة الإجابة على الأسئلة المتناقضة ، أو عدم استكمال الإجابة على بعض الأسئلة وخاصة في الحالات لا يكتب فيها المبحوث اسمه على الاستمارة.</a:t>
            </a:r>
            <a:endParaRPr lang="en-US" dirty="0"/>
          </a:p>
          <a:p>
            <a:pPr lvl="0"/>
            <a:r>
              <a:rPr lang="ar-SA" dirty="0"/>
              <a:t>قد تتأثر إجابات المبحوث بالآراء المختلفة للآخرين ، وهنا تكون الإجابة غير معبرة عن رأيه الشخصي.</a:t>
            </a:r>
            <a:endParaRPr lang="en-US" dirty="0"/>
          </a:p>
          <a:p>
            <a:pPr lvl="0"/>
            <a:r>
              <a:rPr lang="ar-SA" dirty="0"/>
              <a:t>أن العائد من الاستمارات المرسلة عن طريق البريد يكون قليلا </a:t>
            </a:r>
            <a:r>
              <a:rPr lang="ar-SA" dirty="0" err="1"/>
              <a:t>ولايمثل</a:t>
            </a:r>
            <a:r>
              <a:rPr lang="ar-SA" dirty="0"/>
              <a:t> المجتمع تمثيلا صحيحا 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573</Words>
  <Application>Microsoft Office PowerPoint</Application>
  <PresentationFormat>عرض على الشاشة (3:4)‏</PresentationFormat>
  <Paragraphs>84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 الاستفتاء (الاستبيان). أولا : مفهوم  الاستفتاء(الاستبيان): 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الاستفتاء (الاستبيان). أولا : مفهوم  الاستفتاء(الاستبيان):  </dc:title>
  <dc:creator>KING</dc:creator>
  <cp:lastModifiedBy>KING</cp:lastModifiedBy>
  <cp:revision>1</cp:revision>
  <dcterms:created xsi:type="dcterms:W3CDTF">2018-12-10T17:18:11Z</dcterms:created>
  <dcterms:modified xsi:type="dcterms:W3CDTF">2018-12-10T17:24:40Z</dcterms:modified>
</cp:coreProperties>
</file>